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32"/>
  </p:notesMasterIdLst>
  <p:sldIdLst>
    <p:sldId id="3825" r:id="rId5"/>
    <p:sldId id="3826" r:id="rId6"/>
    <p:sldId id="3827" r:id="rId7"/>
    <p:sldId id="3835" r:id="rId8"/>
    <p:sldId id="3828" r:id="rId9"/>
    <p:sldId id="3836" r:id="rId10"/>
    <p:sldId id="3837" r:id="rId11"/>
    <p:sldId id="3838" r:id="rId12"/>
    <p:sldId id="3839" r:id="rId13"/>
    <p:sldId id="3840" r:id="rId14"/>
    <p:sldId id="3841" r:id="rId15"/>
    <p:sldId id="3842" r:id="rId16"/>
    <p:sldId id="3843" r:id="rId17"/>
    <p:sldId id="3844" r:id="rId18"/>
    <p:sldId id="3845" r:id="rId19"/>
    <p:sldId id="3846" r:id="rId20"/>
    <p:sldId id="3847" r:id="rId21"/>
    <p:sldId id="3848" r:id="rId22"/>
    <p:sldId id="3849" r:id="rId23"/>
    <p:sldId id="3850" r:id="rId24"/>
    <p:sldId id="3851" r:id="rId25"/>
    <p:sldId id="3852" r:id="rId26"/>
    <p:sldId id="3853" r:id="rId27"/>
    <p:sldId id="3854" r:id="rId28"/>
    <p:sldId id="3856" r:id="rId29"/>
    <p:sldId id="3855" r:id="rId30"/>
    <p:sldId id="385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48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9/3/20XX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STL: Standard Template library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Richard Marin Benavides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19BBB-CDA5-6FFC-E78F-CF386BD43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EBB5-CE41-6876-0C30-472C3BC29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size_type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size()  //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size_type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: “same” as int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Retorna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el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número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de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elementos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     	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cout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&lt;&lt;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A.size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();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    // final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ej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. </a:t>
            </a:r>
            <a:r>
              <a:rPr lang="en-US" altLang="en-US" sz="2000" b="1" i="1" dirty="0">
                <a:solidFill>
                  <a:srgbClr val="40458C"/>
                </a:solidFill>
                <a:latin typeface="Courier New" panose="02070309020205020404" pitchFamily="49" charset="0"/>
              </a:rPr>
              <a:t>a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nt.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imprime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3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bool empty()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Retorna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verdadero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si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no hay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elementos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en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el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vector;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sino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,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retorna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falso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	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if (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A.empty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()) {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    // ...</a:t>
            </a:r>
            <a:endParaRPr kumimoji="0" lang="en-US" altLang="en-US" sz="20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6002B-54F6-355E-5AA2-EAA88F9A6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2ADE3-E2AF-CCDF-0756-8F97EF4BF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BC00B-9653-1E61-DE00-835881A0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662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19BBB-CDA5-6FFC-E78F-CF386BD43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EBB5-CE41-6876-0C30-472C3BC29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Asignación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vector&lt;int&gt; A(4, 0);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0 0 0 0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   vector&lt;int&gt; B(3, 1);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B: 1 1 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   A = B;              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1 1 1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Copia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superficial: Si A,B son vector&lt;int*&gt;, solo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los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punteros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son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copiados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, no al valor que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apuntan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. </a:t>
            </a:r>
            <a:endParaRPr kumimoji="0" lang="en-US" altLang="en-US" sz="20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“copy constructor”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crea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un vector que es un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duplicado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(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copia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superficial) del vector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.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Example:   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C(B); // C: 1 1 1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6002B-54F6-355E-5AA2-EAA88F9A6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2ADE3-E2AF-CCDF-0756-8F97EF4BF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BC00B-9653-1E61-DE00-835881A0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887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5D315-CB79-7C42-4DEE-77601EF37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Vector.at(</a:t>
            </a:r>
            <a:r>
              <a:rPr lang="en-US" dirty="0" err="1"/>
              <a:t>i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BE49A-183D-4A33-8299-621D9998E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vector.at(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i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)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  Si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i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esta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en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los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límites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,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retorna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una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referencia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al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elemento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i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del vector;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si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no,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tira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una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excepción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(throw)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vector[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i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] 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se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comporta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 panose="020B0604030504040204" pitchFamily="34" charset="0"/>
              </a:rPr>
              <a:t>como</a:t>
            </a:r>
            <a:r>
              <a:rPr lang="en-US" altLang="en-US" sz="2000" dirty="0">
                <a:solidFill>
                  <a:srgbClr val="40458C"/>
                </a:solidFill>
                <a:latin typeface="Tahoma" panose="020B0604030504040204" pitchFamily="34" charset="0"/>
              </a:rPr>
              <a:t> un 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array[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i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], no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chequea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los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límites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del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mismo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!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lang="en-US" altLang="en-US" sz="2000" dirty="0">
              <a:solidFill>
                <a:srgbClr val="40458C"/>
              </a:solidFill>
              <a:latin typeface="Tahoma" panose="020B0604030504040204" pitchFamily="34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A(4, 0);    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0 0 0 0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1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for (int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= 0;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&lt;=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A.size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(); ++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) {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A[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] = 3;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}                       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3 3 3 3 ??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0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el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programa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termina con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una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excepción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cuando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es 4!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 panose="020B0604030504040204" pitchFamily="34" charset="0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7EAB3-97BD-910E-7DA3-C59D4D2A8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9546B-A511-B080-FBDC-825665400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207B1-05CB-69F6-F525-CD805E3E1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337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F1CD-4943-0F1E-F249-7DD2BA77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0490A-39B7-D54A-F91D-34F543B9C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void resize(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size_type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s, T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= T())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The number of elements in the vector is now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.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Char char="w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To achieve this size, elements are deleted or added as necessary</a:t>
            </a: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Deletions if any are performed at the end</a:t>
            </a: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Additions if any are performed at the end</a:t>
            </a: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5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New elements have value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600200" marR="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5000"/>
              <a:buFont typeface="Wingdings" panose="05000000000000000000" pitchFamily="2" charset="2"/>
              <a:buChar char="n"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A(4, 0);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0 0 0 0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A.resize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(8, 2);     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0 0 0 0 2 2 2 2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A.resize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(3,1);       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A: 0 0 0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D19B6-0C52-EDB0-3732-7F97E5E0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8E67E-F67D-96E3-AA75-CB3A3821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A1249-552F-1397-57E6-19F86116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879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F1CD-4943-0F1E-F249-7DD2BA77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de la </a:t>
            </a:r>
            <a:r>
              <a:rPr lang="en-US" dirty="0" err="1"/>
              <a:t>clase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0490A-39B7-D54A-F91D-34F543B9C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pop_back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Removes the last element of the vector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push_back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(const T &amp;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Inserts a copy of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after the last element of the vector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D19B6-0C52-EDB0-3732-7F97E5E0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8E67E-F67D-96E3-AA75-CB3A3821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A1249-552F-1397-57E6-19F86116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2832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3A7F9-0A08-DA91-669C-3FCC9559A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Ejemplo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F4307-B7C8-A56D-77CB-4D6004E9E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dirty="0"/>
              <a:t>#include &lt;iostream&gt;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dirty="0"/>
              <a:t>#include &lt;vector&gt;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dirty="0"/>
              <a:t>using namespace std;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5600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void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GetV</a:t>
            </a:r>
            <a:r>
              <a:rPr lang="en-US" altLang="en-US" sz="5600" b="1" dirty="0">
                <a:latin typeface="Courier New" panose="02070309020205020404" pitchFamily="49" charset="0"/>
              </a:rPr>
              <a:t>(vector&lt;int&gt; &amp;A) {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	int Val;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	while (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cin</a:t>
            </a:r>
            <a:r>
              <a:rPr lang="en-US" altLang="en-US" sz="5600" b="1" dirty="0">
                <a:latin typeface="Courier New" panose="02070309020205020404" pitchFamily="49" charset="0"/>
              </a:rPr>
              <a:t> &gt;&gt; Val)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		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A.push_back</a:t>
            </a:r>
            <a:r>
              <a:rPr lang="en-US" altLang="en-US" sz="5600" b="1" dirty="0">
                <a:latin typeface="Courier New" panose="02070309020205020404" pitchFamily="49" charset="0"/>
              </a:rPr>
              <a:t>(Val); </a:t>
            </a:r>
            <a:r>
              <a:rPr lang="en-US" altLang="en-US" sz="5600" b="1" dirty="0">
                <a:solidFill>
                  <a:srgbClr val="990000"/>
                </a:solidFill>
                <a:latin typeface="Courier New" panose="02070309020205020404" pitchFamily="49" charset="0"/>
              </a:rPr>
              <a:t>// </a:t>
            </a:r>
            <a:r>
              <a:rPr lang="en-US" altLang="en-US" sz="5600" b="1" dirty="0" err="1">
                <a:solidFill>
                  <a:srgbClr val="990000"/>
                </a:solidFill>
                <a:latin typeface="Courier New" panose="02070309020205020404" pitchFamily="49" charset="0"/>
              </a:rPr>
              <a:t>crece</a:t>
            </a:r>
            <a:r>
              <a:rPr lang="en-US" altLang="en-US" sz="5600" b="1" dirty="0">
                <a:solidFill>
                  <a:srgbClr val="990000"/>
                </a:solidFill>
                <a:latin typeface="Courier New" panose="02070309020205020404" pitchFamily="49" charset="0"/>
              </a:rPr>
              <a:t> de </a:t>
            </a:r>
            <a:r>
              <a:rPr lang="en-US" altLang="en-US" sz="5600" b="1" dirty="0" err="1">
                <a:solidFill>
                  <a:srgbClr val="990000"/>
                </a:solidFill>
                <a:latin typeface="Courier New" panose="02070309020205020404" pitchFamily="49" charset="0"/>
              </a:rPr>
              <a:t>acuerdo</a:t>
            </a:r>
            <a:r>
              <a:rPr lang="en-US" altLang="en-US" sz="5600" b="1" dirty="0">
                <a:solidFill>
                  <a:srgbClr val="990000"/>
                </a:solidFill>
                <a:latin typeface="Courier New" panose="02070309020205020404" pitchFamily="49" charset="0"/>
              </a:rPr>
              <a:t> a </a:t>
            </a:r>
            <a:r>
              <a:rPr lang="en-US" altLang="en-US" sz="5600" b="1" dirty="0" err="1">
                <a:solidFill>
                  <a:srgbClr val="990000"/>
                </a:solidFill>
                <a:latin typeface="Courier New" panose="02070309020205020404" pitchFamily="49" charset="0"/>
              </a:rPr>
              <a:t>los</a:t>
            </a:r>
            <a:r>
              <a:rPr lang="en-US" altLang="en-US" sz="5600" b="1" dirty="0">
                <a:solidFill>
                  <a:srgbClr val="99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5600" b="1" dirty="0" err="1">
                <a:solidFill>
                  <a:srgbClr val="990000"/>
                </a:solidFill>
                <a:latin typeface="Courier New" panose="02070309020205020404" pitchFamily="49" charset="0"/>
              </a:rPr>
              <a:t>requerimientos</a:t>
            </a:r>
            <a:endParaRPr lang="en-US" altLang="en-US" sz="56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void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PrintV</a:t>
            </a:r>
            <a:r>
              <a:rPr lang="en-US" altLang="en-US" sz="5600" b="1" dirty="0">
                <a:latin typeface="Courier New" panose="02070309020205020404" pitchFamily="49" charset="0"/>
              </a:rPr>
              <a:t>(vector&lt;int&gt; &amp;A){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  for(int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i</a:t>
            </a:r>
            <a:r>
              <a:rPr lang="en-US" altLang="en-US" sz="5600" b="1" dirty="0">
                <a:latin typeface="Courier New" panose="02070309020205020404" pitchFamily="49" charset="0"/>
              </a:rPr>
              <a:t>=0;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i</a:t>
            </a:r>
            <a:r>
              <a:rPr lang="en-US" altLang="en-US" sz="5600" b="1" dirty="0">
                <a:latin typeface="Courier New" panose="02070309020205020404" pitchFamily="49" charset="0"/>
              </a:rPr>
              <a:t>&lt;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A.size</a:t>
            </a:r>
            <a:r>
              <a:rPr lang="en-US" altLang="en-US" sz="5600" b="1" dirty="0">
                <a:latin typeface="Courier New" panose="02070309020205020404" pitchFamily="49" charset="0"/>
              </a:rPr>
              <a:t>();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i</a:t>
            </a:r>
            <a:r>
              <a:rPr lang="en-US" altLang="en-US" sz="5600" b="1" dirty="0">
                <a:latin typeface="Courier New" panose="02070309020205020404" pitchFamily="49" charset="0"/>
              </a:rPr>
              <a:t>++)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5600" b="1" dirty="0">
                <a:latin typeface="Courier New" panose="02070309020205020404" pitchFamily="49" charset="0"/>
              </a:rPr>
              <a:t> &lt;&lt; A[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i</a:t>
            </a:r>
            <a:r>
              <a:rPr lang="en-US" altLang="en-US" sz="5600" b="1" dirty="0">
                <a:latin typeface="Courier New" panose="02070309020205020404" pitchFamily="49" charset="0"/>
              </a:rPr>
              <a:t>];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}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int main(){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	vector&lt;int&gt; List;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	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GetV</a:t>
            </a:r>
            <a:r>
              <a:rPr lang="en-US" altLang="en-US" sz="5600" b="1" dirty="0">
                <a:latin typeface="Courier New" panose="02070309020205020404" pitchFamily="49" charset="0"/>
              </a:rPr>
              <a:t>(List); </a:t>
            </a:r>
            <a:r>
              <a:rPr lang="en-US" altLang="en-US" sz="5600" b="1" dirty="0" err="1">
                <a:latin typeface="Courier New" panose="02070309020205020404" pitchFamily="49" charset="0"/>
              </a:rPr>
              <a:t>PrintV</a:t>
            </a:r>
            <a:r>
              <a:rPr lang="en-US" altLang="en-US" sz="5600" b="1" dirty="0">
                <a:latin typeface="Courier New" panose="02070309020205020404" pitchFamily="49" charset="0"/>
              </a:rPr>
              <a:t>(List); // length not passed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5600" b="1" dirty="0">
                <a:latin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D16D2-C0BB-31E7-ED1C-EB87D772D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C9A9D-70B1-EB1E-85B1-428ADF7A6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15FF8-3499-7D6B-32C4-52AEEFC6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357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Iteradores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Elemento</a:t>
            </a:r>
            <a:r>
              <a:rPr lang="en-US" dirty="0">
                <a:solidFill>
                  <a:srgbClr val="FFFFFF"/>
                </a:solidFill>
              </a:rPr>
              <a:t> clave de </a:t>
            </a:r>
            <a:r>
              <a:rPr lang="en-US" dirty="0" err="1">
                <a:solidFill>
                  <a:srgbClr val="FFFFFF"/>
                </a:solidFill>
              </a:rPr>
              <a:t>los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contenedores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incluyendo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los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vectores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837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38E532-70D3-926C-52FC-E8723809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Iteradores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D4474-F6B2-5B86-31B8-10AB79A6D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El iterador es un puntero a un elemento.</a:t>
            </a:r>
          </a:p>
          <a:p>
            <a:pPr lvl="1"/>
            <a:r>
              <a:rPr lang="es-ES" dirty="0"/>
              <a:t>Abstracción de un puntero</a:t>
            </a:r>
          </a:p>
          <a:p>
            <a:r>
              <a:rPr lang="es-ES" dirty="0"/>
              <a:t>Mecanismo de acceso secuencial a los elementos de la lista</a:t>
            </a:r>
          </a:p>
          <a:p>
            <a:pPr lvl="1"/>
            <a:r>
              <a:rPr lang="es-ES" dirty="0"/>
              <a:t>Alternativa a la suscripción</a:t>
            </a:r>
          </a:p>
          <a:p>
            <a:endParaRPr lang="es-ES" dirty="0"/>
          </a:p>
          <a:p>
            <a:r>
              <a:rPr lang="es-ES" dirty="0"/>
              <a:t>Hay un tipo de iterador para cada tipo de lista de vectores</a:t>
            </a:r>
          </a:p>
          <a:p>
            <a:endParaRPr lang="es-ES" dirty="0"/>
          </a:p>
          <a:p>
            <a:r>
              <a:rPr lang="es-ES" dirty="0"/>
              <a:t>Notas</a:t>
            </a:r>
          </a:p>
          <a:p>
            <a:pPr lvl="1"/>
            <a:r>
              <a:rPr lang="es-ES" dirty="0"/>
              <a:t>El componente de algoritmo de STL usa iteradores</a:t>
            </a:r>
          </a:p>
          <a:p>
            <a:pPr lvl="1"/>
            <a:r>
              <a:rPr lang="es-ES" dirty="0"/>
              <a:t>El código que usa iteradores en lugar de subíndices a menudo puede ser reutilizado por otros objetos que usan diferentes representaciones de contenedores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722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F1CD-4943-0F1E-F249-7DD2BA77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de la </a:t>
            </a:r>
            <a:r>
              <a:rPr lang="en-US" dirty="0" err="1"/>
              <a:t>clase</a:t>
            </a:r>
            <a:r>
              <a:rPr lang="en-US" dirty="0"/>
              <a:t>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0490A-39B7-D54A-F91D-34F543B9C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81000" marR="0" lvl="0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iterator begin()</a:t>
            </a:r>
          </a:p>
          <a:p>
            <a:pPr marL="838200" marR="0" lvl="1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Returns an iterator that points to the first element of the vector</a:t>
            </a:r>
          </a:p>
          <a:p>
            <a:pPr marL="838200" marR="0" lvl="1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81000" marR="0" lvl="0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iterator end()</a:t>
            </a:r>
          </a:p>
          <a:p>
            <a:pPr marL="838200" marR="0" lvl="1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Returns an iterator that points to immediately </a:t>
            </a:r>
            <a:r>
              <a:rPr kumimoji="0" lang="en-US" alt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beyond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the last element of the vector</a:t>
            </a:r>
          </a:p>
          <a:p>
            <a:pPr marL="838200" marR="0" lvl="1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838200" marR="0" lvl="1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vector&lt;int&gt; C(4);  // C: 0 0 0 0</a:t>
            </a:r>
          </a:p>
          <a:p>
            <a:pPr marL="381000" marR="0" lvl="0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	C[0] = 0; C[1] = 1; C[2] = 2; C[3] = 3;</a:t>
            </a:r>
          </a:p>
          <a:p>
            <a:pPr marL="381000" marR="0" lvl="0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	vector&lt;int&gt;::iterator p =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C.begin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();</a:t>
            </a:r>
          </a:p>
          <a:p>
            <a:pPr marL="381000" marR="0" lvl="0" indent="-381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	vector&lt;int&gt;::iterator q =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C.end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D19B6-0C52-EDB0-3732-7F97E5E0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8E67E-F67D-96E3-AA75-CB3A38219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A1249-552F-1397-57E6-19F86116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611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38E532-70D3-926C-52FC-E87238093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Iteradores</a:t>
            </a:r>
            <a:r>
              <a:rPr lang="en-US" dirty="0"/>
              <a:t>: </a:t>
            </a:r>
            <a:r>
              <a:rPr lang="en-US" dirty="0" err="1"/>
              <a:t>simplicar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tipos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ED4474-F6B2-5B86-31B8-10AB79A6D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Para </a:t>
            </a:r>
            <a:r>
              <a:rPr lang="en-US" altLang="en-US" dirty="0" err="1"/>
              <a:t>evitar</a:t>
            </a:r>
            <a:r>
              <a:rPr lang="en-US" altLang="en-US" dirty="0"/>
              <a:t> </a:t>
            </a:r>
            <a:r>
              <a:rPr lang="en-US" altLang="en-US" dirty="0" err="1"/>
              <a:t>estar</a:t>
            </a:r>
            <a:r>
              <a:rPr lang="en-US" altLang="en-US" dirty="0"/>
              <a:t> </a:t>
            </a:r>
            <a:r>
              <a:rPr lang="en-US" altLang="en-US" dirty="0" err="1"/>
              <a:t>escribiendo</a:t>
            </a:r>
            <a:r>
              <a:rPr lang="en-US" altLang="en-US" dirty="0"/>
              <a:t> </a:t>
            </a:r>
            <a:r>
              <a:rPr lang="en-US" altLang="en-US" dirty="0" err="1"/>
              <a:t>todo</a:t>
            </a:r>
            <a:r>
              <a:rPr lang="en-US" altLang="en-US" dirty="0"/>
              <a:t> </a:t>
            </a:r>
            <a:r>
              <a:rPr lang="en-US" altLang="en-US" dirty="0" err="1"/>
              <a:t>el</a:t>
            </a:r>
            <a:r>
              <a:rPr lang="en-US" altLang="en-US" dirty="0"/>
              <a:t> scope se </a:t>
            </a:r>
            <a:r>
              <a:rPr lang="en-US" altLang="en-US" dirty="0" err="1"/>
              <a:t>puede</a:t>
            </a:r>
            <a:r>
              <a:rPr lang="en-US" altLang="en-US" dirty="0"/>
              <a:t> usar:</a:t>
            </a:r>
          </a:p>
          <a:p>
            <a:endParaRPr lang="en-US" altLang="en-US" dirty="0"/>
          </a:p>
          <a:p>
            <a:pPr>
              <a:buFont typeface="Wingdings" panose="05000000000000000000" pitchFamily="2" charset="2"/>
              <a:buNone/>
            </a:pPr>
            <a:r>
              <a:rPr lang="en-US" altLang="en-US" sz="2400" dirty="0">
                <a:latin typeface="Courier" pitchFamily="49" charset="0"/>
              </a:rPr>
              <a:t> </a:t>
            </a:r>
            <a:r>
              <a:rPr lang="en-US" altLang="en-US" b="1" dirty="0">
                <a:latin typeface="Courier New" panose="02070309020205020404" pitchFamily="49" charset="0"/>
              </a:rPr>
              <a:t>typedef vector&lt;int&gt;::iterator </a:t>
            </a:r>
            <a:r>
              <a:rPr lang="en-US" altLang="en-US" b="1" dirty="0" err="1">
                <a:latin typeface="Courier New" panose="02070309020205020404" pitchFamily="49" charset="0"/>
              </a:rPr>
              <a:t>viiterator</a:t>
            </a:r>
            <a:r>
              <a:rPr lang="en-US" altLang="en-US" b="1" dirty="0">
                <a:latin typeface="Courier New" panose="02070309020205020404" pitchFamily="49" charset="0"/>
              </a:rPr>
              <a:t>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 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          vector&lt;int&gt; C(4);  // C: 0 0 0 0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		    </a:t>
            </a:r>
            <a:r>
              <a:rPr lang="en-US" altLang="en-US" b="1" dirty="0" err="1">
                <a:latin typeface="Courier New" panose="02070309020205020404" pitchFamily="49" charset="0"/>
              </a:rPr>
              <a:t>viiterator</a:t>
            </a:r>
            <a:r>
              <a:rPr lang="en-US" altLang="en-US" b="1" dirty="0">
                <a:latin typeface="Courier New" panose="02070309020205020404" pitchFamily="49" charset="0"/>
              </a:rPr>
              <a:t> p = </a:t>
            </a:r>
            <a:r>
              <a:rPr lang="en-US" altLang="en-US" b="1" dirty="0" err="1">
                <a:latin typeface="Courier New" panose="02070309020205020404" pitchFamily="49" charset="0"/>
              </a:rPr>
              <a:t>C.begin</a:t>
            </a:r>
            <a:r>
              <a:rPr lang="en-US" altLang="en-US" b="1" dirty="0">
                <a:latin typeface="Courier New" panose="02070309020205020404" pitchFamily="49" charset="0"/>
              </a:rPr>
              <a:t>();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		    </a:t>
            </a:r>
            <a:r>
              <a:rPr lang="en-US" altLang="en-US" b="1" dirty="0" err="1">
                <a:latin typeface="Courier New" panose="02070309020205020404" pitchFamily="49" charset="0"/>
              </a:rPr>
              <a:t>viiterator</a:t>
            </a:r>
            <a:r>
              <a:rPr lang="en-US" altLang="en-US" b="1" dirty="0">
                <a:latin typeface="Courier New" panose="02070309020205020404" pitchFamily="49" charset="0"/>
              </a:rPr>
              <a:t> q = </a:t>
            </a:r>
            <a:r>
              <a:rPr lang="en-US" altLang="en-US" b="1" dirty="0" err="1">
                <a:latin typeface="Courier New" panose="02070309020205020404" pitchFamily="49" charset="0"/>
              </a:rPr>
              <a:t>C.end</a:t>
            </a:r>
            <a:r>
              <a:rPr lang="en-US" altLang="en-US" b="1" dirty="0">
                <a:latin typeface="Courier New" panose="02070309020205020404" pitchFamily="49" charset="0"/>
              </a:rPr>
              <a:t>();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43885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Standard template Library (STL)</a:t>
            </a:r>
          </a:p>
          <a:p>
            <a:pPr marL="0" indent="0">
              <a:buNone/>
            </a:pPr>
            <a:r>
              <a:rPr lang="en-US" dirty="0" err="1"/>
              <a:t>Qué</a:t>
            </a:r>
            <a:r>
              <a:rPr lang="en-US" dirty="0"/>
              <a:t> es STL?</a:t>
            </a:r>
          </a:p>
          <a:p>
            <a:pPr marL="0" indent="0">
              <a:buNone/>
            </a:pPr>
            <a:r>
              <a:rPr lang="en-US" dirty="0" err="1"/>
              <a:t>Qué</a:t>
            </a:r>
            <a:r>
              <a:rPr lang="en-US" dirty="0"/>
              <a:t> es un </a:t>
            </a:r>
            <a:r>
              <a:rPr lang="en-US" dirty="0" err="1"/>
              <a:t>Contenedor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Contenedores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Ejemplos</a:t>
            </a:r>
            <a:r>
              <a:rPr lang="en-US" dirty="0"/>
              <a:t> </a:t>
            </a:r>
            <a:r>
              <a:rPr lang="en-US" dirty="0" err="1"/>
              <a:t>enfocados</a:t>
            </a:r>
            <a:r>
              <a:rPr lang="en-US" dirty="0"/>
              <a:t> de </a:t>
            </a:r>
            <a:r>
              <a:rPr lang="en-US" dirty="0" err="1"/>
              <a:t>Vectores</a:t>
            </a:r>
            <a:r>
              <a:rPr lang="en-US" dirty="0"/>
              <a:t> y </a:t>
            </a:r>
            <a:r>
              <a:rPr lang="en-US" dirty="0" err="1"/>
              <a:t>Mapas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FF6C6-6C87-3593-D9D0-718EE06E6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Operadores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Iteradores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A26B7-876D-3AB3-250C-6592DDB80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*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Derreferencia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205740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*p</a:t>
            </a:r>
          </a:p>
          <a:p>
            <a:pPr marL="205740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++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Próximo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elemento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de la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lista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205740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++p</a:t>
            </a:r>
          </a:p>
          <a:p>
            <a:pPr marL="205740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-- </a:t>
            </a:r>
            <a:r>
              <a:rPr lang="en-US" altLang="en-US" sz="2000" b="1" dirty="0" err="1">
                <a:solidFill>
                  <a:srgbClr val="40458C"/>
                </a:solidFill>
                <a:latin typeface="Courier New" panose="02070309020205020404" pitchFamily="49" charset="0"/>
              </a:rPr>
              <a:t>Previo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elemento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de la </a:t>
            </a:r>
            <a:r>
              <a:rPr kumimoji="0" lang="en-US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lista</a:t>
            </a:r>
            <a:endParaRPr kumimoji="0" lang="en-US" altLang="en-US" sz="20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205740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60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--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</a:t>
            </a:r>
            <a:endParaRPr kumimoji="0" lang="en-US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51604-1003-5873-9DE5-AEA3CC881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AA6F4-E9A2-4DDB-8C3B-5AB2C761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523FC-2803-4AE2-5D9C-DD11693EC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439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B3D76-E6D0-2F29-F949-38D063B07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Ejemplos</a:t>
            </a:r>
            <a:r>
              <a:rPr lang="en-US" dirty="0"/>
              <a:t>: </a:t>
            </a:r>
            <a:r>
              <a:rPr lang="en-US" dirty="0" err="1"/>
              <a:t>iteradores</a:t>
            </a:r>
            <a:r>
              <a:rPr lang="en-US" dirty="0"/>
              <a:t>, arrays </a:t>
            </a:r>
            <a:r>
              <a:rPr lang="en-US" dirty="0" err="1"/>
              <a:t>indexados</a:t>
            </a:r>
            <a:r>
              <a:rPr lang="en-US" dirty="0"/>
              <a:t>, </a:t>
            </a:r>
            <a:r>
              <a:rPr lang="en-US" dirty="0" err="1"/>
              <a:t>aritmetica</a:t>
            </a:r>
            <a:r>
              <a:rPr lang="en-US" dirty="0"/>
              <a:t> de </a:t>
            </a:r>
            <a:r>
              <a:rPr lang="en-US" dirty="0" err="1"/>
              <a:t>punteros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02805-8B1A-0807-5FB1-A8335CB38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endParaRPr lang="en-US" altLang="en-US" dirty="0"/>
          </a:p>
          <a:p>
            <a:pPr marL="0" indent="0">
              <a:buNone/>
            </a:pPr>
            <a:r>
              <a:rPr lang="en-US" altLang="en-US" b="1" dirty="0"/>
              <a:t>1. </a:t>
            </a:r>
            <a:r>
              <a:rPr lang="en-US" altLang="en-US" b="1" dirty="0" err="1"/>
              <a:t>Iteradores</a:t>
            </a:r>
            <a:endParaRPr lang="en-US" altLang="en-US" b="1" dirty="0"/>
          </a:p>
          <a:p>
            <a:pPr marL="0" indent="0">
              <a:buNone/>
            </a:pPr>
            <a:r>
              <a:rPr lang="en-US" altLang="en-US" dirty="0"/>
              <a:t>     </a:t>
            </a:r>
            <a:r>
              <a:rPr lang="en-US" altLang="en-US" dirty="0" err="1"/>
              <a:t>viiterator</a:t>
            </a:r>
            <a:r>
              <a:rPr lang="en-US" altLang="en-US" dirty="0"/>
              <a:t> p = </a:t>
            </a:r>
            <a:r>
              <a:rPr lang="en-US" altLang="en-US" dirty="0" err="1"/>
              <a:t>C.begin</a:t>
            </a:r>
            <a:r>
              <a:rPr lang="en-US" altLang="en-US" dirty="0"/>
              <a:t>(), q = </a:t>
            </a:r>
            <a:r>
              <a:rPr lang="en-US" altLang="en-US" dirty="0" err="1"/>
              <a:t>C.end</a:t>
            </a:r>
            <a:r>
              <a:rPr lang="en-US" altLang="en-US" dirty="0"/>
              <a:t>();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dirty="0"/>
              <a:t>     for(;p!=q; p++) {  </a:t>
            </a:r>
            <a:r>
              <a:rPr lang="en-US" altLang="en-US" dirty="0" err="1"/>
              <a:t>cout</a:t>
            </a:r>
            <a:r>
              <a:rPr lang="en-US" altLang="en-US" dirty="0"/>
              <a:t> &lt;&lt; *p &lt;&lt; </a:t>
            </a:r>
            <a:r>
              <a:rPr lang="en-US" altLang="en-US" dirty="0" err="1"/>
              <a:t>endl</a:t>
            </a:r>
            <a:r>
              <a:rPr lang="en-US" altLang="en-US" dirty="0"/>
              <a:t>; }</a:t>
            </a:r>
          </a:p>
          <a:p>
            <a:pPr marL="0" indent="0">
              <a:buNone/>
            </a:pPr>
            <a:r>
              <a:rPr lang="en-US" altLang="en-US" b="1" dirty="0"/>
              <a:t>2. </a:t>
            </a:r>
            <a:r>
              <a:rPr lang="en-US" altLang="en-US" b="1" dirty="0" err="1"/>
              <a:t>Indexación</a:t>
            </a:r>
            <a:r>
              <a:rPr lang="en-US" altLang="en-US" b="1" dirty="0"/>
              <a:t> de arrays</a:t>
            </a:r>
            <a:endParaRPr lang="en-US" altLang="en-US" dirty="0"/>
          </a:p>
          <a:p>
            <a:pPr marL="0" indent="0">
              <a:buNone/>
            </a:pPr>
            <a:r>
              <a:rPr lang="en-US" altLang="en-US" dirty="0"/>
              <a:t>for(int </a:t>
            </a:r>
            <a:r>
              <a:rPr lang="en-US" altLang="en-US" dirty="0" err="1"/>
              <a:t>i</a:t>
            </a:r>
            <a:r>
              <a:rPr lang="en-US" altLang="en-US" dirty="0"/>
              <a:t>=0; </a:t>
            </a:r>
            <a:r>
              <a:rPr lang="en-US" altLang="en-US" dirty="0" err="1"/>
              <a:t>i</a:t>
            </a:r>
            <a:r>
              <a:rPr lang="en-US" altLang="en-US" dirty="0"/>
              <a:t> &lt; 10; </a:t>
            </a:r>
            <a:r>
              <a:rPr lang="en-US" altLang="en-US" dirty="0" err="1"/>
              <a:t>i</a:t>
            </a:r>
            <a:r>
              <a:rPr lang="en-US" altLang="en-US" dirty="0"/>
              <a:t>++) { </a:t>
            </a:r>
            <a:r>
              <a:rPr lang="en-US" altLang="en-US" dirty="0" err="1"/>
              <a:t>cout</a:t>
            </a:r>
            <a:r>
              <a:rPr lang="en-US" altLang="en-US" dirty="0"/>
              <a:t> &lt;&lt; C[</a:t>
            </a:r>
            <a:r>
              <a:rPr lang="en-US" altLang="en-US" dirty="0" err="1"/>
              <a:t>i</a:t>
            </a:r>
            <a:r>
              <a:rPr lang="en-US" altLang="en-US" dirty="0"/>
              <a:t>] &lt;&lt; </a:t>
            </a:r>
            <a:r>
              <a:rPr lang="en-US" altLang="en-US" dirty="0" err="1"/>
              <a:t>endl</a:t>
            </a:r>
            <a:r>
              <a:rPr lang="en-US" altLang="en-US" dirty="0"/>
              <a:t>;}</a:t>
            </a:r>
          </a:p>
          <a:p>
            <a:pPr marL="0" indent="0">
              <a:buNone/>
            </a:pPr>
            <a:endParaRPr lang="en-US" altLang="en-US" dirty="0"/>
          </a:p>
          <a:p>
            <a:pPr marL="0" indent="0">
              <a:buNone/>
            </a:pPr>
            <a:r>
              <a:rPr lang="en-US" altLang="en-US" b="1" dirty="0"/>
              <a:t>3. </a:t>
            </a:r>
            <a:r>
              <a:rPr lang="en-US" altLang="en-US" b="1" dirty="0" err="1"/>
              <a:t>Aritmética</a:t>
            </a:r>
            <a:r>
              <a:rPr lang="en-US" altLang="en-US" b="1" dirty="0"/>
              <a:t> de </a:t>
            </a:r>
            <a:r>
              <a:rPr lang="en-US" altLang="en-US" b="1" dirty="0" err="1"/>
              <a:t>punteros</a:t>
            </a:r>
            <a:endParaRPr lang="en-US" altLang="en-US" b="1" dirty="0"/>
          </a:p>
          <a:p>
            <a:pPr marL="0" indent="0">
              <a:buNone/>
            </a:pPr>
            <a:r>
              <a:rPr lang="en-US" altLang="en-US" dirty="0"/>
              <a:t>    int A[10];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en-US" dirty="0"/>
              <a:t>    for(int * p = A, </a:t>
            </a:r>
            <a:r>
              <a:rPr lang="en-US" altLang="en-US" dirty="0" err="1"/>
              <a:t>i</a:t>
            </a:r>
            <a:r>
              <a:rPr lang="en-US" altLang="en-US" dirty="0"/>
              <a:t> =0; </a:t>
            </a:r>
            <a:r>
              <a:rPr lang="en-US" altLang="en-US" dirty="0" err="1"/>
              <a:t>i</a:t>
            </a:r>
            <a:r>
              <a:rPr lang="en-US" altLang="en-US" dirty="0"/>
              <a:t> &lt; 10; </a:t>
            </a:r>
            <a:r>
              <a:rPr lang="en-US" altLang="en-US" dirty="0" err="1"/>
              <a:t>i</a:t>
            </a:r>
            <a:r>
              <a:rPr lang="en-US" altLang="en-US" dirty="0"/>
              <a:t>++, p++) {</a:t>
            </a:r>
            <a:r>
              <a:rPr lang="en-US" altLang="en-US" dirty="0" err="1"/>
              <a:t>cout</a:t>
            </a:r>
            <a:r>
              <a:rPr lang="en-US" altLang="en-US" dirty="0"/>
              <a:t> &lt;&lt; *p &lt;&lt; </a:t>
            </a:r>
            <a:r>
              <a:rPr lang="en-US" altLang="en-US" dirty="0" err="1"/>
              <a:t>endl</a:t>
            </a:r>
            <a:r>
              <a:rPr lang="en-US" altLang="en-US" dirty="0"/>
              <a:t>;}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FC65F-B01B-8600-9D7D-76FF6BB03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6C698-519E-CE3F-03A7-8FD175B72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FE6B2-5C41-F8E6-F737-4B1E5492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428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std::map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Mapas</a:t>
            </a:r>
            <a:r>
              <a:rPr lang="en-US" dirty="0"/>
              <a:t> </a:t>
            </a:r>
            <a:r>
              <a:rPr lang="en-US" dirty="0" err="1"/>
              <a:t>concepto</a:t>
            </a:r>
            <a:r>
              <a:rPr lang="en-US" dirty="0"/>
              <a:t> similar a </a:t>
            </a:r>
            <a:r>
              <a:rPr lang="en-US" dirty="0" err="1"/>
              <a:t>diccionario</a:t>
            </a:r>
            <a:r>
              <a:rPr lang="en-US" dirty="0"/>
              <a:t> o hashes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otros</a:t>
            </a:r>
            <a:r>
              <a:rPr lang="en-US" dirty="0"/>
              <a:t> </a:t>
            </a:r>
            <a:r>
              <a:rPr lang="en-US" dirty="0" err="1"/>
              <a:t>lenguajes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156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5B222-38B8-5ED4-BD37-7380C015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Clase</a:t>
            </a:r>
            <a:r>
              <a:rPr lang="en-US" dirty="0"/>
              <a:t> std::map: La </a:t>
            </a:r>
            <a:r>
              <a:rPr lang="en-US" dirty="0" err="1"/>
              <a:t>generalización</a:t>
            </a:r>
            <a:r>
              <a:rPr lang="en-US" dirty="0"/>
              <a:t> de un </a:t>
            </a:r>
            <a:r>
              <a:rPr lang="en-US" dirty="0" err="1"/>
              <a:t>Arreglo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4EF86-12B0-EBBA-F43C-10B45AACD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" dirty="0"/>
              <a:t>¿Por qué los índices de matriz deberían ser solo números enteros?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¿Qué tal tener una matriz de nombres, indexados por números de rollo, aunque los números de rollo no sean números enteros?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En algunos lenguajes (pero no en C++), puede hacer lo siguiente:</a:t>
            </a:r>
          </a:p>
          <a:p>
            <a:pPr marL="0" indent="0">
              <a:buNone/>
            </a:pPr>
            <a:r>
              <a:rPr lang="en-US" dirty="0"/>
              <a:t>    array A[];</a:t>
            </a:r>
          </a:p>
          <a:p>
            <a:pPr marL="0" indent="0">
              <a:buNone/>
            </a:pPr>
            <a:r>
              <a:rPr lang="en-US" dirty="0"/>
              <a:t>    A[“07100001”] = “Mohan”;</a:t>
            </a:r>
          </a:p>
          <a:p>
            <a:pPr marL="0" indent="0">
              <a:buNone/>
            </a:pPr>
            <a:r>
              <a:rPr lang="en-US" dirty="0"/>
              <a:t>    A[“07001101”] = “Meena”;</a:t>
            </a:r>
          </a:p>
          <a:p>
            <a:pPr marL="0" indent="0">
              <a:buNone/>
            </a:pPr>
            <a:r>
              <a:rPr lang="en-US" dirty="0"/>
              <a:t>    foreach (a in A) {</a:t>
            </a:r>
          </a:p>
          <a:p>
            <a:pPr marL="0" indent="0">
              <a:buNone/>
            </a:pPr>
            <a:r>
              <a:rPr lang="en-US" dirty="0"/>
              <a:t>         print a</a:t>
            </a:r>
          </a:p>
          <a:p>
            <a:pPr marL="0" indent="0">
              <a:buNone/>
            </a:pPr>
            <a:r>
              <a:rPr lang="en-US" dirty="0"/>
              <a:t>    }</a:t>
            </a:r>
            <a:endParaRPr lang="es-E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F37DB-6D7A-3896-4246-A17DDA10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4C329-5085-FB6A-92C8-EADB911C2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6B83-A92E-72CE-DBBD-7E340D97F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361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B9B9-59CD-EFD2-0D74-D6FA9F02B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std::map </a:t>
            </a:r>
            <a:r>
              <a:rPr lang="en-US" dirty="0" err="1"/>
              <a:t>en</a:t>
            </a:r>
            <a:r>
              <a:rPr lang="en-US" dirty="0"/>
              <a:t> C++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6C761-C371-CAFD-42EB-E79CF1BBA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#include &lt;iostream&gt;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#include &lt;map&gt;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using namespace std;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int main () {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map&lt;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string,string</a:t>
            </a:r>
            <a:r>
              <a:rPr lang="en-US" altLang="en-US" sz="2800" b="1" dirty="0">
                <a:latin typeface="Courier New" panose="02070309020205020404" pitchFamily="49" charset="0"/>
              </a:rPr>
              <a:t>&gt; A;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A[“07100001”] = “Mohan”; // first element of 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A[“07001101”] = “Meena”; // second element of 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2800" b="1" dirty="0">
                <a:latin typeface="Courier New" panose="02070309020205020404" pitchFamily="49" charset="0"/>
              </a:rPr>
              <a:t> &lt;&lt; A[“07100001”];   // prints “Mohan”.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28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map&lt;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string,string</a:t>
            </a:r>
            <a:r>
              <a:rPr lang="en-US" altLang="en-US" sz="2800" b="1" dirty="0">
                <a:latin typeface="Courier New" panose="02070309020205020404" pitchFamily="49" charset="0"/>
              </a:rPr>
              <a:t>&gt;::iterator it; 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for ( it =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A.begin</a:t>
            </a:r>
            <a:r>
              <a:rPr lang="en-US" altLang="en-US" sz="2800" b="1" dirty="0">
                <a:latin typeface="Courier New" panose="02070309020205020404" pitchFamily="49" charset="0"/>
              </a:rPr>
              <a:t>(); it !=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A.end</a:t>
            </a:r>
            <a:r>
              <a:rPr lang="en-US" altLang="en-US" sz="2800" b="1" dirty="0">
                <a:latin typeface="Courier New" panose="02070309020205020404" pitchFamily="49" charset="0"/>
              </a:rPr>
              <a:t>(); it++ )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   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2800" b="1" dirty="0">
                <a:latin typeface="Courier New" panose="02070309020205020404" pitchFamily="49" charset="0"/>
              </a:rPr>
              <a:t> &lt;&lt; (*it).first &lt;&lt; " =&gt; " &lt;&lt; </a:t>
            </a:r>
            <a:br>
              <a:rPr lang="en-US" altLang="en-US" sz="2800" b="1" dirty="0">
                <a:latin typeface="Courier New" panose="02070309020205020404" pitchFamily="49" charset="0"/>
              </a:rPr>
            </a:br>
            <a:r>
              <a:rPr lang="en-US" altLang="en-US" sz="2800" b="1" dirty="0">
                <a:latin typeface="Courier New" panose="02070309020205020404" pitchFamily="49" charset="0"/>
              </a:rPr>
              <a:t>            (*it).second &lt;&lt;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endl</a:t>
            </a:r>
            <a:r>
              <a:rPr lang="en-US" altLang="en-US" sz="2800" b="1" dirty="0">
                <a:latin typeface="Courier New" panose="02070309020205020404" pitchFamily="49" charset="0"/>
              </a:rPr>
              <a:t>;      // 07100001 =&gt; Mohan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			         // 07001101 =&gt; Meena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   return 0;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}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34427-71B6-FFD9-61CE-E147B9837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9BDE8-CD53-3342-B5F4-29B21800E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2FFA6-0BD0-4572-0E47-64A0B699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1737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B9B9-59CD-EFD2-0D74-D6FA9F02B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std::map </a:t>
            </a:r>
            <a:r>
              <a:rPr lang="en-US" dirty="0" err="1"/>
              <a:t>en</a:t>
            </a:r>
            <a:r>
              <a:rPr lang="en-US" dirty="0"/>
              <a:t> C++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6C761-C371-CAFD-42EB-E79CF1BBA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800" b="1" dirty="0">
                <a:latin typeface="Courier New" panose="02070309020205020404" pitchFamily="49" charset="0"/>
              </a:rPr>
              <a:t>map&lt;</a:t>
            </a:r>
            <a:r>
              <a:rPr lang="en-US" altLang="en-US" sz="4800" b="1" dirty="0" err="1">
                <a:latin typeface="Courier New" panose="02070309020205020404" pitchFamily="49" charset="0"/>
              </a:rPr>
              <a:t>string,string</a:t>
            </a:r>
            <a:r>
              <a:rPr lang="en-US" altLang="en-US" sz="4800" b="1" dirty="0">
                <a:latin typeface="Courier New" panose="02070309020205020404" pitchFamily="49" charset="0"/>
              </a:rPr>
              <a:t>&gt;::iterator it; 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/*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declaración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del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iterador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it: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escencialmente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un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puntero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a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los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									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elementos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de un </a:t>
            </a:r>
            <a:r>
              <a:rPr lang="en-US" altLang="en-US" sz="4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mapa</a:t>
            </a:r>
            <a:r>
              <a:rPr lang="en-US" alt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*/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4300" b="1" dirty="0">
              <a:solidFill>
                <a:schemeClr val="tx1">
                  <a:lumMod val="50000"/>
                  <a:lumOff val="50000"/>
                </a:schemeClr>
              </a:solidFill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latin typeface="Courier New" panose="02070309020205020404" pitchFamily="49" charset="0"/>
              </a:rPr>
              <a:t>for ( it = </a:t>
            </a:r>
            <a:r>
              <a:rPr lang="en-US" altLang="en-US" sz="4300" b="1" dirty="0" err="1">
                <a:latin typeface="Courier New" panose="02070309020205020404" pitchFamily="49" charset="0"/>
              </a:rPr>
              <a:t>A.begin</a:t>
            </a:r>
            <a:r>
              <a:rPr lang="en-US" altLang="en-US" sz="4300" b="1" dirty="0">
                <a:latin typeface="Courier New" panose="02070309020205020404" pitchFamily="49" charset="0"/>
              </a:rPr>
              <a:t>(); it != </a:t>
            </a:r>
            <a:r>
              <a:rPr lang="en-US" altLang="en-US" sz="4300" b="1" dirty="0" err="1">
                <a:latin typeface="Courier New" panose="02070309020205020404" pitchFamily="49" charset="0"/>
              </a:rPr>
              <a:t>A.end</a:t>
            </a:r>
            <a:r>
              <a:rPr lang="en-US" altLang="en-US" sz="4300" b="1" dirty="0">
                <a:latin typeface="Courier New" panose="02070309020205020404" pitchFamily="49" charset="0"/>
              </a:rPr>
              <a:t>(); it++ )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latin typeface="Courier New" panose="02070309020205020404" pitchFamily="49" charset="0"/>
              </a:rPr>
              <a:t>    </a:t>
            </a:r>
            <a:r>
              <a:rPr lang="en-US" altLang="en-US" sz="4300" b="1" dirty="0" err="1">
                <a:latin typeface="Courier New" panose="02070309020205020404" pitchFamily="49" charset="0"/>
              </a:rPr>
              <a:t>cout</a:t>
            </a:r>
            <a:r>
              <a:rPr lang="en-US" altLang="en-US" sz="4300" b="1" dirty="0">
                <a:latin typeface="Courier New" panose="02070309020205020404" pitchFamily="49" charset="0"/>
              </a:rPr>
              <a:t> &lt;&lt; (*it).first &lt;&lt; " =&gt; " &lt;&lt; (*it).second &lt;&lt; </a:t>
            </a:r>
            <a:r>
              <a:rPr lang="en-US" altLang="en-US" sz="4300" b="1" dirty="0" err="1">
                <a:latin typeface="Courier New" panose="02070309020205020404" pitchFamily="49" charset="0"/>
              </a:rPr>
              <a:t>endl</a:t>
            </a:r>
            <a:r>
              <a:rPr lang="en-US" altLang="en-US" sz="4300" b="1" dirty="0">
                <a:latin typeface="Courier New" panose="02070309020205020404" pitchFamily="49" charset="0"/>
              </a:rPr>
              <a:t>;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43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/*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A.begin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puntero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al primer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elemento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of 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A.end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: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apunta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después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del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último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elemento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of 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begin y end son palabras clave (“keywords”).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it++ :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análogo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a = it-&gt;next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*/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4300" b="1" dirty="0">
              <a:solidFill>
                <a:schemeClr val="tx1">
                  <a:lumMod val="50000"/>
                  <a:lumOff val="50000"/>
                </a:schemeClr>
              </a:solidFill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/* (*it).first :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indice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del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elemento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al que it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apunta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,     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(*it).second : valor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guardado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.  first, second son palabras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reservadas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.   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Este Código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va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a </a:t>
            </a:r>
            <a:r>
              <a:rPr lang="en-US" altLang="en-US" sz="43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imprimir</a:t>
            </a: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: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          07100001 =&gt; Mohan 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             07001101 =&gt; Meena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43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*/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34427-71B6-FFD9-61CE-E147B9837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9BDE8-CD53-3342-B5F4-29B21800E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2FFA6-0BD0-4572-0E47-64A0B699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2846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07D09-E3D3-F4C0-0E27-86134AC43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Mapas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65FB3-CEA5-518C-98DC-54BA25CEE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lang="en-US" altLang="en-US" sz="2400" dirty="0" err="1">
                <a:solidFill>
                  <a:srgbClr val="40458C"/>
                </a:solidFill>
                <a:latin typeface="Tahoma"/>
              </a:rPr>
              <a:t>Ejemplo</a:t>
            </a:r>
            <a:r>
              <a:rPr lang="en-US" altLang="en-US" sz="2400" dirty="0">
                <a:solidFill>
                  <a:srgbClr val="40458C"/>
                </a:solidFill>
                <a:latin typeface="Tahoma"/>
              </a:rPr>
              <a:t> de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usos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E.g.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busqueda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eficiente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de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datos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basados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en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una</a:t>
            </a: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llave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Char char="w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(no se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necesitan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los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datos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ordenados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o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hacer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busquedas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binarias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)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Char char="w"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E.g.  map&lt;string, Entry*&gt; //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clase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Entry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definida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anteriormente</a:t>
            </a:r>
            <a:endParaRPr kumimoji="0" lang="en-US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6025D-F1E0-32EA-F306-03AE8A946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3D2F8-A231-E0DB-1F8C-56B09BF90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8F879-5FF0-679D-0679-E2816368B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10355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3341ED-7EE7-B849-CA6F-744E4C6C0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caracteristicas</a:t>
            </a:r>
            <a:r>
              <a:rPr lang="en-US" dirty="0"/>
              <a:t> de STL</a:t>
            </a:r>
          </a:p>
        </p:txBody>
      </p:sp>
      <p:sp>
        <p:nvSpPr>
          <p:cNvPr id="21" name="Freeform: Shape 13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B1C78-3D6A-619D-1F37-926299BA1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altLang="en-US" sz="2400"/>
              <a:t>Algoritmos</a:t>
            </a:r>
          </a:p>
          <a:p>
            <a:r>
              <a:rPr lang="en-US" altLang="en-US" sz="2400"/>
              <a:t>Other Containers</a:t>
            </a:r>
          </a:p>
          <a:p>
            <a:pPr lvl="1"/>
            <a:r>
              <a:rPr lang="en-US" altLang="en-US"/>
              <a:t>list</a:t>
            </a:r>
            <a:r>
              <a:rPr lang="en-US" altLang="en-US" dirty="0"/>
              <a:t>&lt;T&gt;</a:t>
            </a:r>
          </a:p>
          <a:p>
            <a:pPr lvl="1"/>
            <a:r>
              <a:rPr lang="en-US" altLang="en-US" dirty="0"/>
              <a:t>queue&lt;T&gt;</a:t>
            </a:r>
          </a:p>
          <a:p>
            <a:pPr lvl="1"/>
            <a:r>
              <a:rPr lang="en-US" altLang="en-US"/>
              <a:t>priority_queue&lt;compare_function, </a:t>
            </a:r>
            <a:r>
              <a:rPr lang="en-US" altLang="en-US" dirty="0"/>
              <a:t>container&gt;</a:t>
            </a:r>
          </a:p>
          <a:p>
            <a:pPr lvl="1"/>
            <a:r>
              <a:rPr lang="en-US" altLang="en-US"/>
              <a:t>bitset</a:t>
            </a:r>
            <a:endParaRPr lang="en-US" altLang="en-US" dirty="0"/>
          </a:p>
          <a:p>
            <a:endParaRPr lang="en-US" sz="2400"/>
          </a:p>
        </p:txBody>
      </p:sp>
      <p:sp>
        <p:nvSpPr>
          <p:cNvPr id="23" name="Oval 15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631E0B-3B7B-8062-BA13-3F2A9F0D1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1015" y="4022299"/>
            <a:ext cx="6804121" cy="2109276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FC0CC-4E77-3C7E-8A54-99954D4FB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9050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04219F-C362-9749-4F09-B3CED4462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58610" y="6356350"/>
            <a:ext cx="3372951" cy="365125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FA297-E64F-9D8C-246C-CFB7FA67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30244" y="6356350"/>
            <a:ext cx="13235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9226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STL: Standard Template Library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¿Qué es? </a:t>
            </a:r>
          </a:p>
          <a:p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Colección de tipos de contenedores y algoritmos que soportan estructuras de datos básicas </a:t>
            </a:r>
          </a:p>
          <a:p>
            <a:r>
              <a:rPr lang="es-E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¿Qué es un contenedor?</a:t>
            </a:r>
          </a:p>
          <a:p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Una representación de lista genérica (“</a:t>
            </a:r>
            <a:r>
              <a:rPr lang="es-ES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templates</a:t>
            </a:r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”) que permite a los programadores especificar qué tipos de elementos contienen sus listas particulares</a:t>
            </a:r>
          </a:p>
          <a:p>
            <a:r>
              <a:rPr lang="es-E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¿Hemos visto esta biblioteca antes?</a:t>
            </a:r>
          </a:p>
          <a:p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La clase de </a:t>
            </a:r>
            <a:r>
              <a:rPr lang="es-ES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std</a:t>
            </a:r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::</a:t>
            </a:r>
            <a:r>
              <a:rPr lang="es-ES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string</a:t>
            </a:r>
            <a:r>
              <a:rPr lang="es-E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es parte del STL!</a:t>
            </a:r>
          </a:p>
          <a:p>
            <a:endParaRPr lang="es-ES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11" name="Picture Placeholder 10" descr="A stack of empty boxes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610" r="16610"/>
          <a:stretch/>
        </p:blipFill>
        <p:spPr>
          <a:xfrm>
            <a:off x="7200479" y="1150210"/>
            <a:ext cx="2207046" cy="2204178"/>
          </a:xfrm>
        </p:spPr>
      </p:pic>
      <p:pic>
        <p:nvPicPr>
          <p:cNvPr id="13" name="Picture Placeholder 12" descr="A cat in a bag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8444632" y="3095817"/>
            <a:ext cx="3096807" cy="2064538"/>
          </a:xfrm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9/3/20XX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994D873-21B8-B59B-001C-8A21D6C5B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contenedores</a:t>
            </a:r>
            <a:r>
              <a:rPr lang="en-US" dirty="0"/>
              <a:t> STL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76666AA-D083-855F-F2A9-A7DFA7705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Sequences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deque, list, and vector </a:t>
            </a: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Char char="w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Vector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suporta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acceso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aleatorio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eficiente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a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los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 </a:t>
            </a: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+mn-cs"/>
              </a:rPr>
              <a:t>elementos</a:t>
            </a:r>
            <a:endParaRPr lang="en-US" altLang="en-US" sz="2000" dirty="0">
              <a:solidFill>
                <a:srgbClr val="40458C"/>
              </a:solidFill>
              <a:latin typeface="Tahoma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Associative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map, set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Adapters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priority_queue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, queue, and stack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Nuestro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enfoque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para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esta</a:t>
            </a:r>
            <a:r>
              <a:rPr lang="en-US" altLang="en-US" sz="20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2000" dirty="0" err="1">
                <a:solidFill>
                  <a:srgbClr val="40458C"/>
                </a:solidFill>
                <a:latin typeface="Tahoma"/>
              </a:rPr>
              <a:t>presentación</a:t>
            </a:r>
            <a:r>
              <a:rPr kumimoji="0" lang="en-US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: vector, map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03C3E3F-4D7B-2391-BEE4-066C66E7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9CC9B1-B480-DA1B-4697-F05FCE9A9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EF38B9B-55A2-7E14-8558-D361F0260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098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std::vector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Vectores</a:t>
            </a:r>
            <a:r>
              <a:rPr lang="en-US" dirty="0">
                <a:solidFill>
                  <a:srgbClr val="FFFFFF"/>
                </a:solidFill>
              </a:rPr>
              <a:t> con STL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5B222-38B8-5ED4-BD37-7380C0151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Clase</a:t>
            </a:r>
            <a:r>
              <a:rPr lang="en-US" dirty="0"/>
              <a:t> std::vector y sus </a:t>
            </a:r>
            <a:r>
              <a:rPr lang="en-US" dirty="0" err="1"/>
              <a:t>propiedades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4EF86-12B0-EBBA-F43C-10B45AACD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Proporciona una representación de lista comparable en eficiencia a los arreglos (</a:t>
            </a:r>
            <a:r>
              <a:rPr lang="es-ES" dirty="0" err="1"/>
              <a:t>arrays</a:t>
            </a:r>
            <a:r>
              <a:rPr lang="es-ES" dirty="0"/>
              <a:t>)</a:t>
            </a:r>
          </a:p>
          <a:p>
            <a:r>
              <a:rPr lang="es-ES" dirty="0"/>
              <a:t>Es posible usar subíndices eficientemente</a:t>
            </a:r>
          </a:p>
          <a:p>
            <a:pPr lvl="1"/>
            <a:r>
              <a:rPr lang="es-ES" dirty="0"/>
              <a:t>Los índices están en el rango 0 … tamaño de la lista - 1</a:t>
            </a:r>
          </a:p>
          <a:p>
            <a:r>
              <a:rPr lang="es-ES" dirty="0"/>
              <a:t>El tamaño de la lista es dinámico</a:t>
            </a:r>
          </a:p>
          <a:p>
            <a:pPr lvl="1"/>
            <a:r>
              <a:rPr lang="es-ES" dirty="0"/>
              <a:t>Puede agregar elementos a medida que los necesitemos</a:t>
            </a:r>
          </a:p>
          <a:p>
            <a:r>
              <a:rPr lang="es-ES" dirty="0"/>
              <a:t>Iteradores</a:t>
            </a:r>
          </a:p>
          <a:p>
            <a:pPr lvl="1"/>
            <a:r>
              <a:rPr lang="es-ES" dirty="0"/>
              <a:t>Acceso secuencial eficiente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F37DB-6D7A-3896-4246-A17DDA10A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4C329-5085-FB6A-92C8-EADB911C2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16B83-A92E-72CE-DBBD-7E340D97F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6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081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E2D22-EBF3-5879-D25D-41132C838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Construccion</a:t>
            </a:r>
            <a:r>
              <a:rPr lang="en-US" dirty="0"/>
              <a:t> de </a:t>
            </a:r>
            <a:r>
              <a:rPr lang="en-US" dirty="0" err="1"/>
              <a:t>Vectores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67354-AD29-77AD-0FC6-AA9B6C000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Basic construction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vector&lt;T&gt; List;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Ejemplos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: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A;	      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0 </a:t>
            </a: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ints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vector&lt;float&gt; B;	      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0 floats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Complejo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&gt; C;	      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0 </a:t>
            </a: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Complejos</a:t>
            </a: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A3E62-DED9-40D8-91E4-4C64FAF46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14B15-8254-726D-8979-283B91BD0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02C4E-9463-CBE0-523B-0225BE0BC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95BF3A8-D10D-4309-D330-38E4B21B76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5620" y="3011416"/>
            <a:ext cx="494497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en-US" sz="2000" dirty="0">
                <a:solidFill>
                  <a:srgbClr val="CC0066"/>
                </a:solidFill>
              </a:rPr>
              <a:t>Tipo de </a:t>
            </a:r>
            <a:r>
              <a:rPr lang="en-US" altLang="en-US" sz="2000" dirty="0" err="1">
                <a:solidFill>
                  <a:srgbClr val="CC0066"/>
                </a:solidFill>
              </a:rPr>
              <a:t>cada</a:t>
            </a:r>
            <a:r>
              <a:rPr lang="en-US" altLang="en-US" sz="2000" dirty="0">
                <a:solidFill>
                  <a:srgbClr val="CC0066"/>
                </a:solidFill>
              </a:rPr>
              <a:t> </a:t>
            </a:r>
            <a:r>
              <a:rPr lang="en-US" altLang="en-US" sz="2000" dirty="0" err="1">
                <a:solidFill>
                  <a:srgbClr val="CC0066"/>
                </a:solidFill>
              </a:rPr>
              <a:t>elemento</a:t>
            </a:r>
            <a:r>
              <a:rPr lang="en-US" altLang="en-US" sz="2000" dirty="0">
                <a:solidFill>
                  <a:srgbClr val="CC0066"/>
                </a:solidFill>
              </a:rPr>
              <a:t>  (</a:t>
            </a:r>
            <a:r>
              <a:rPr lang="en-US" altLang="en-US" sz="2000" dirty="0" err="1">
                <a:solidFill>
                  <a:srgbClr val="CC0066"/>
                </a:solidFill>
              </a:rPr>
              <a:t>tipo</a:t>
            </a:r>
            <a:r>
              <a:rPr lang="en-US" altLang="en-US" sz="2000" dirty="0">
                <a:solidFill>
                  <a:srgbClr val="CC0066"/>
                </a:solidFill>
              </a:rPr>
              <a:t> template)  </a:t>
            </a:r>
          </a:p>
        </p:txBody>
      </p:sp>
      <p:sp>
        <p:nvSpPr>
          <p:cNvPr id="8" name="Line 5">
            <a:extLst>
              <a:ext uri="{FF2B5EF4-FFF2-40B4-BE49-F238E27FC236}">
                <a16:creationId xmlns:a16="http://schemas.microsoft.com/office/drawing/2014/main" id="{7C210968-C799-19C6-7EC3-28C36B3810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846095" y="2109787"/>
            <a:ext cx="533400" cy="381000"/>
          </a:xfrm>
          <a:prstGeom prst="line">
            <a:avLst/>
          </a:prstGeom>
          <a:noFill/>
          <a:ln w="25400">
            <a:solidFill>
              <a:srgbClr val="33CC33"/>
            </a:solidFill>
            <a:round/>
            <a:headEnd type="none" w="sm" len="sm"/>
            <a:tailEnd type="stealth" w="sm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Text Box 6">
            <a:extLst>
              <a:ext uri="{FF2B5EF4-FFF2-40B4-BE49-F238E27FC236}">
                <a16:creationId xmlns:a16="http://schemas.microsoft.com/office/drawing/2014/main" id="{9FA8B520-947F-11FE-5E05-5A1CAB62D7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9495" y="1881187"/>
            <a:ext cx="2286000" cy="398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en-US" sz="2000" dirty="0">
                <a:solidFill>
                  <a:srgbClr val="CC0066"/>
                </a:solidFill>
              </a:rPr>
              <a:t>Container name</a:t>
            </a:r>
          </a:p>
        </p:txBody>
      </p:sp>
      <p:sp>
        <p:nvSpPr>
          <p:cNvPr id="10" name="Line 7">
            <a:extLst>
              <a:ext uri="{FF2B5EF4-FFF2-40B4-BE49-F238E27FC236}">
                <a16:creationId xmlns:a16="http://schemas.microsoft.com/office/drawing/2014/main" id="{BC781894-83FE-556F-047B-A7010DC29CB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08421" y="2691662"/>
            <a:ext cx="457200" cy="500717"/>
          </a:xfrm>
          <a:prstGeom prst="line">
            <a:avLst/>
          </a:prstGeom>
          <a:noFill/>
          <a:ln w="25400">
            <a:solidFill>
              <a:srgbClr val="33CC33"/>
            </a:solidFill>
            <a:round/>
            <a:headEnd type="none" w="sm" len="sm"/>
            <a:tailEnd type="stealth" w="sm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08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CC9A0-DC29-EA61-D6C0-2473FAB6D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constructores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std::vector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09C6-6D2B-CBD5-105F-1D27CA6D2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vector&lt;T&gt;()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Crea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un vector de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tamaño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cero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vector&lt;T&gt;(int n)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lang="en-US" altLang="en-US" sz="1800" dirty="0" err="1">
                <a:solidFill>
                  <a:srgbClr val="40458C"/>
                </a:solidFill>
                <a:latin typeface="Tahoma"/>
              </a:rPr>
              <a:t>Crea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lang="en-US" altLang="en-US" sz="1800" dirty="0">
                <a:solidFill>
                  <a:srgbClr val="40458C"/>
                </a:solidFill>
                <a:latin typeface="Tahoma"/>
              </a:rPr>
              <a:t>un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vector of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tamaño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n.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lementos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no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initializados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o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usan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inicialización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por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defecto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.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E.g.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int n =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PromptAndRead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();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D(n);       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// n </a:t>
            </a:r>
            <a:r>
              <a:rPr kumimoji="0" lang="en-US" alt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ints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, uninitialized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vector&lt;Rational&gt; R(5);  // 5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rationals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, default  </a:t>
            </a:r>
            <a:b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</a:b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			    // initialization</a:t>
            </a: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110000"/>
              <a:buFont typeface="Wingdings" panose="05000000000000000000" pitchFamily="2" charset="2"/>
              <a:buBlip>
                <a:blip r:embed="rId2"/>
              </a:buBlip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vector&lt;T&gt;(int n, T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)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Constructor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explicito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crea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lang="en-US" altLang="en-US" sz="1800" dirty="0">
                <a:solidFill>
                  <a:srgbClr val="40458C"/>
                </a:solidFill>
                <a:latin typeface="Tahoma"/>
              </a:rPr>
              <a:t>un 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vector of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longitud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n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con </a:t>
            </a:r>
            <a:r>
              <a:rPr kumimoji="0" lang="en-US" alt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cada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lang="en-US" altLang="en-US" sz="1800" dirty="0" err="1">
                <a:solidFill>
                  <a:srgbClr val="40458C"/>
                </a:solidFill>
                <a:latin typeface="Tahoma"/>
              </a:rPr>
              <a:t>elemento</a:t>
            </a:r>
            <a:r>
              <a:rPr lang="en-US" altLang="en-US" sz="1800" dirty="0">
                <a:solidFill>
                  <a:srgbClr val="40458C"/>
                </a:solidFill>
                <a:latin typeface="Tahoma"/>
              </a:rPr>
              <a:t> </a:t>
            </a:r>
            <a:r>
              <a:rPr lang="en-US" altLang="en-US" sz="1800" dirty="0" err="1">
                <a:solidFill>
                  <a:srgbClr val="40458C"/>
                </a:solidFill>
                <a:latin typeface="Tahoma"/>
              </a:rPr>
              <a:t>inicializado</a:t>
            </a:r>
            <a:r>
              <a:rPr lang="en-US" altLang="en-US" sz="1800" dirty="0">
                <a:solidFill>
                  <a:srgbClr val="40458C"/>
                </a:solidFill>
                <a:latin typeface="Tahoma"/>
              </a:rPr>
              <a:t> a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val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40458C"/>
              </a:buClr>
              <a:buSzPct val="6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E.g.</a:t>
            </a:r>
            <a:endParaRPr kumimoji="0" lang="en-US" altLang="en-US" sz="1800" b="1" i="1" u="none" strike="noStrike" kern="1200" cap="none" spc="0" normalizeH="0" baseline="0" noProof="0" dirty="0">
              <a:ln>
                <a:noFill/>
              </a:ln>
              <a:solidFill>
                <a:srgbClr val="40458C"/>
              </a:solidFill>
              <a:effectLst/>
              <a:uLnTx/>
              <a:uFillTx/>
              <a:latin typeface="Courier New" panose="02070309020205020404" pitchFamily="49" charset="0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vector&lt;int&gt; E(n, 3);    // n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ints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</a:t>
            </a:r>
            <a:r>
              <a:rPr kumimoji="0" lang="en-US" alt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initializados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 a 3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Rational r(2,3);</a:t>
            </a:r>
          </a:p>
          <a:p>
            <a:pPr marL="114300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6F89F7"/>
              </a:buClr>
              <a:buSzPct val="95000"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58C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+mn-cs"/>
              </a:rPr>
              <a:t>vector&lt;Rational&gt; S(5, r);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92C07-861A-CE28-63F2-B5695CE75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C04C0-2149-217A-5B1F-01540764E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9031C-C1B0-A465-8647-9E55F69CC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674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479CA-CD2F-43D7-5213-6ECD7FE7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Ejemplo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79EC2-190B-C021-1D4A-DF1B2510D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#include &lt;vector&gt;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#include &lt;iostream&gt;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using namespace std;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28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int main() {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vector&lt;int&gt; A(4, 0); </a:t>
            </a:r>
            <a:r>
              <a:rPr lang="en-US" altLang="en-US" sz="2800" b="1" i="1" dirty="0">
                <a:latin typeface="Courier New" panose="02070309020205020404" pitchFamily="49" charset="0"/>
              </a:rPr>
              <a:t>// A: 0 0 0 0</a:t>
            </a:r>
            <a:endParaRPr lang="en-US" altLang="en-US" sz="28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i="1" dirty="0">
                <a:latin typeface="Courier New" panose="02070309020205020404" pitchFamily="49" charset="0"/>
              </a:rPr>
              <a:t>	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A.resize</a:t>
            </a:r>
            <a:r>
              <a:rPr lang="en-US" altLang="en-US" sz="2800" b="1" dirty="0">
                <a:latin typeface="Courier New" panose="02070309020205020404" pitchFamily="49" charset="0"/>
              </a:rPr>
              <a:t>(8, 2);      </a:t>
            </a:r>
            <a:r>
              <a:rPr lang="en-US" altLang="en-US" sz="2800" b="1" i="1" dirty="0">
                <a:latin typeface="Courier New" panose="02070309020205020404" pitchFamily="49" charset="0"/>
              </a:rPr>
              <a:t>// A: 0 0 0 0 2 2 2 2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vector&lt;int&gt; B(3, 1); </a:t>
            </a:r>
            <a:r>
              <a:rPr lang="en-US" altLang="en-US" sz="2800" b="1" i="1" dirty="0">
                <a:latin typeface="Courier New" panose="02070309020205020404" pitchFamily="49" charset="0"/>
              </a:rPr>
              <a:t>// B: 1 1 1</a:t>
            </a:r>
            <a:endParaRPr lang="en-US" altLang="en-US" sz="28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for (int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i</a:t>
            </a:r>
            <a:r>
              <a:rPr lang="en-US" altLang="en-US" sz="2800" b="1" dirty="0">
                <a:latin typeface="Courier New" panose="02070309020205020404" pitchFamily="49" charset="0"/>
              </a:rPr>
              <a:t> = 0;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i</a:t>
            </a:r>
            <a:r>
              <a:rPr lang="en-US" altLang="en-US" sz="2800" b="1" dirty="0">
                <a:latin typeface="Courier New" panose="02070309020205020404" pitchFamily="49" charset="0"/>
              </a:rPr>
              <a:t> &lt; 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B.size</a:t>
            </a:r>
            <a:r>
              <a:rPr lang="en-US" altLang="en-US" sz="2800" b="1" dirty="0">
                <a:latin typeface="Courier New" panose="02070309020205020404" pitchFamily="49" charset="0"/>
              </a:rPr>
              <a:t>(); ++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i</a:t>
            </a:r>
            <a:r>
              <a:rPr lang="en-US" altLang="en-US" sz="2800" b="1" dirty="0">
                <a:latin typeface="Courier New" panose="02070309020205020404" pitchFamily="49" charset="0"/>
              </a:rPr>
              <a:t>) {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	A[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i</a:t>
            </a:r>
            <a:r>
              <a:rPr lang="en-US" altLang="en-US" sz="2800" b="1" dirty="0">
                <a:latin typeface="Courier New" panose="02070309020205020404" pitchFamily="49" charset="0"/>
              </a:rPr>
              <a:t>] = B[</a:t>
            </a:r>
            <a:r>
              <a:rPr lang="en-US" altLang="en-US" sz="2800" b="1" dirty="0" err="1">
                <a:latin typeface="Courier New" panose="02070309020205020404" pitchFamily="49" charset="0"/>
              </a:rPr>
              <a:t>i</a:t>
            </a:r>
            <a:r>
              <a:rPr lang="en-US" altLang="en-US" sz="2800" b="1" dirty="0">
                <a:latin typeface="Courier New" panose="02070309020205020404" pitchFamily="49" charset="0"/>
              </a:rPr>
              <a:t>] + 2;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}                    </a:t>
            </a:r>
            <a:r>
              <a:rPr lang="en-US" altLang="en-US" sz="2800" b="1" i="1" dirty="0">
                <a:latin typeface="Courier New" panose="02070309020205020404" pitchFamily="49" charset="0"/>
              </a:rPr>
              <a:t>// A: 3 3 3 0 2 2 2 2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i="1" dirty="0">
                <a:latin typeface="Courier New" panose="02070309020205020404" pitchFamily="49" charset="0"/>
              </a:rPr>
              <a:t>	</a:t>
            </a:r>
            <a:r>
              <a:rPr lang="en-US" altLang="en-US" sz="2800" b="1" dirty="0">
                <a:latin typeface="Courier New" panose="02070309020205020404" pitchFamily="49" charset="0"/>
              </a:rPr>
              <a:t>A = B;               </a:t>
            </a:r>
            <a:r>
              <a:rPr lang="en-US" altLang="en-US" sz="2800" b="1" i="1" dirty="0">
                <a:latin typeface="Courier New" panose="02070309020205020404" pitchFamily="49" charset="0"/>
              </a:rPr>
              <a:t>// A: 1 1 1</a:t>
            </a:r>
            <a:endParaRPr lang="en-US" altLang="en-US" sz="2800" b="1" dirty="0">
              <a:latin typeface="Courier New" panose="02070309020205020404" pitchFamily="49" charset="0"/>
            </a:endParaRPr>
          </a:p>
          <a:p>
            <a:pPr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800" b="1" dirty="0">
                <a:latin typeface="Courier New" panose="02070309020205020404" pitchFamily="49" charset="0"/>
              </a:rPr>
              <a:t>	return 0;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D9009-72C3-E601-882A-56C39B54D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B2F6A-0C55-77E9-2C22-C5A6DACA6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Presentation Title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8528B-7E15-BAA7-9708-E8D53EC02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732820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{A380EC2A-CA81-4F91-AE3E-EDE74C62643F}tf78504181_win32</Template>
  <TotalTime>1829</TotalTime>
  <Words>2068</Words>
  <Application>Microsoft Office PowerPoint</Application>
  <PresentationFormat>Widescreen</PresentationFormat>
  <Paragraphs>317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Arial</vt:lpstr>
      <vt:lpstr>Avenir Next LT Pro</vt:lpstr>
      <vt:lpstr>Calibri</vt:lpstr>
      <vt:lpstr>Courier</vt:lpstr>
      <vt:lpstr>Courier New</vt:lpstr>
      <vt:lpstr>Tahoma</vt:lpstr>
      <vt:lpstr>Tw Cen MT</vt:lpstr>
      <vt:lpstr>Wingdings</vt:lpstr>
      <vt:lpstr>ShapesVTI</vt:lpstr>
      <vt:lpstr>STL: Standard Template library</vt:lpstr>
      <vt:lpstr>Agenda</vt:lpstr>
      <vt:lpstr>STL: Standard Template Library</vt:lpstr>
      <vt:lpstr>Tipos de contenedores STL</vt:lpstr>
      <vt:lpstr>std::vector</vt:lpstr>
      <vt:lpstr>Clase std::vector y sus propiedades</vt:lpstr>
      <vt:lpstr>Construccion de Vectores</vt:lpstr>
      <vt:lpstr>Algunos tipos de constructores en std::vector</vt:lpstr>
      <vt:lpstr>Ejemplo</vt:lpstr>
      <vt:lpstr>Algunos métodos de la clase vector</vt:lpstr>
      <vt:lpstr>Algunos métodos de la clase vector</vt:lpstr>
      <vt:lpstr>Vector.at(i)</vt:lpstr>
      <vt:lpstr>Algunos métodos de la clase vector</vt:lpstr>
      <vt:lpstr>Algunos métodos de la clase vector</vt:lpstr>
      <vt:lpstr>Ejemplo</vt:lpstr>
      <vt:lpstr>Iteradores</vt:lpstr>
      <vt:lpstr>Iteradores</vt:lpstr>
      <vt:lpstr>Interface de la clase vector</vt:lpstr>
      <vt:lpstr>Iteradores: simplicar los tipos</vt:lpstr>
      <vt:lpstr>Operadores de los Iteradores</vt:lpstr>
      <vt:lpstr>Ejemplos: iteradores, arrays indexados, aritmetica de punteros</vt:lpstr>
      <vt:lpstr>std::map</vt:lpstr>
      <vt:lpstr>Clase std::map: La generalización de un Arreglo?</vt:lpstr>
      <vt:lpstr>std::map en C++</vt:lpstr>
      <vt:lpstr>std::map en C++</vt:lpstr>
      <vt:lpstr>Uso de Mapas</vt:lpstr>
      <vt:lpstr>Otras caracteristicas de STL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STL: Standard Template library</dc:title>
  <dc:creator>Marin Benavides, Richard F</dc:creator>
  <cp:lastModifiedBy>Marin Benavides, Richard F</cp:lastModifiedBy>
  <cp:revision>6</cp:revision>
  <dcterms:created xsi:type="dcterms:W3CDTF">2022-09-21T22:28:26Z</dcterms:created>
  <dcterms:modified xsi:type="dcterms:W3CDTF">2022-09-23T04:58:18Z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